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82" r:id="rId2"/>
  </p:sldMasterIdLst>
  <p:notesMasterIdLst>
    <p:notesMasterId r:id="rId21"/>
  </p:notesMasterIdLst>
  <p:handoutMasterIdLst>
    <p:handoutMasterId r:id="rId22"/>
  </p:handoutMasterIdLst>
  <p:sldIdLst>
    <p:sldId id="364" r:id="rId3"/>
    <p:sldId id="365" r:id="rId4"/>
    <p:sldId id="366" r:id="rId5"/>
    <p:sldId id="367" r:id="rId6"/>
    <p:sldId id="368" r:id="rId7"/>
    <p:sldId id="369" r:id="rId8"/>
    <p:sldId id="354" r:id="rId9"/>
    <p:sldId id="370" r:id="rId10"/>
    <p:sldId id="355" r:id="rId11"/>
    <p:sldId id="356" r:id="rId12"/>
    <p:sldId id="360" r:id="rId13"/>
    <p:sldId id="357" r:id="rId14"/>
    <p:sldId id="358" r:id="rId15"/>
    <p:sldId id="336" r:id="rId16"/>
    <p:sldId id="371" r:id="rId17"/>
    <p:sldId id="372" r:id="rId18"/>
    <p:sldId id="373" r:id="rId19"/>
    <p:sldId id="362" r:id="rId20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217"/>
    <a:srgbClr val="FD5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5" autoAdjust="0"/>
    <p:restoredTop sz="83929" autoAdjust="0"/>
  </p:normalViewPr>
  <p:slideViewPr>
    <p:cSldViewPr snapToGrid="0" snapToObjects="1">
      <p:cViewPr varScale="1">
        <p:scale>
          <a:sx n="79" d="100"/>
          <a:sy n="79" d="100"/>
        </p:scale>
        <p:origin x="184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22DF10-957B-47FE-A2B2-CE8BC8FA0487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DAF4589-B2FE-4F80-8805-F58B4BDB36B7}">
      <dgm:prSet phldrT="[Text]"/>
      <dgm:spPr/>
      <dgm:t>
        <a:bodyPr/>
        <a:lstStyle/>
        <a:p>
          <a:r>
            <a:rPr lang="en-US" dirty="0"/>
            <a:t>Personal</a:t>
          </a:r>
        </a:p>
      </dgm:t>
    </dgm:pt>
    <dgm:pt modelId="{BE518306-3F4F-4DAE-B05A-33B812432ED6}" type="parTrans" cxnId="{A22D82FA-4C60-4669-818B-E4985DBCE024}">
      <dgm:prSet/>
      <dgm:spPr/>
      <dgm:t>
        <a:bodyPr/>
        <a:lstStyle/>
        <a:p>
          <a:endParaRPr lang="en-US"/>
        </a:p>
      </dgm:t>
    </dgm:pt>
    <dgm:pt modelId="{2F0E2589-5C9C-4495-AD38-1272251F9780}" type="sibTrans" cxnId="{A22D82FA-4C60-4669-818B-E4985DBCE024}">
      <dgm:prSet/>
      <dgm:spPr/>
      <dgm:t>
        <a:bodyPr/>
        <a:lstStyle/>
        <a:p>
          <a:endParaRPr lang="en-US"/>
        </a:p>
      </dgm:t>
    </dgm:pt>
    <dgm:pt modelId="{2A99AC18-5494-4CF5-9C18-491B6D0E4973}">
      <dgm:prSet phldrT="[Text]"/>
      <dgm:spPr/>
      <dgm:t>
        <a:bodyPr/>
        <a:lstStyle/>
        <a:p>
          <a:r>
            <a:rPr lang="en-US" dirty="0"/>
            <a:t>Local</a:t>
          </a:r>
        </a:p>
      </dgm:t>
    </dgm:pt>
    <dgm:pt modelId="{AD254094-B32B-4A29-BE52-F154BAB9BF33}" type="parTrans" cxnId="{7B78A1CF-835B-4CF0-BFEA-3FA46871CC5D}">
      <dgm:prSet/>
      <dgm:spPr/>
      <dgm:t>
        <a:bodyPr/>
        <a:lstStyle/>
        <a:p>
          <a:endParaRPr lang="en-US"/>
        </a:p>
      </dgm:t>
    </dgm:pt>
    <dgm:pt modelId="{46C2BCA4-5FE3-486C-88E0-66446203983A}" type="sibTrans" cxnId="{7B78A1CF-835B-4CF0-BFEA-3FA46871CC5D}">
      <dgm:prSet/>
      <dgm:spPr/>
      <dgm:t>
        <a:bodyPr/>
        <a:lstStyle/>
        <a:p>
          <a:endParaRPr lang="en-US"/>
        </a:p>
      </dgm:t>
    </dgm:pt>
    <dgm:pt modelId="{89DAB914-3D9B-4362-87EB-62EEBF30A6F5}">
      <dgm:prSet phldrT="[Text]"/>
      <dgm:spPr/>
      <dgm:t>
        <a:bodyPr/>
        <a:lstStyle/>
        <a:p>
          <a:r>
            <a:rPr lang="en-US" dirty="0"/>
            <a:t>State</a:t>
          </a:r>
        </a:p>
      </dgm:t>
    </dgm:pt>
    <dgm:pt modelId="{189333B6-F9DB-4395-94D8-95A681775660}" type="parTrans" cxnId="{B4B582A3-F9D4-4A96-9C87-AA7D5BC635C0}">
      <dgm:prSet/>
      <dgm:spPr/>
      <dgm:t>
        <a:bodyPr/>
        <a:lstStyle/>
        <a:p>
          <a:endParaRPr lang="en-US"/>
        </a:p>
      </dgm:t>
    </dgm:pt>
    <dgm:pt modelId="{4C81EDA3-CBA0-44EC-9FB5-DB14D69CE8CB}" type="sibTrans" cxnId="{B4B582A3-F9D4-4A96-9C87-AA7D5BC635C0}">
      <dgm:prSet/>
      <dgm:spPr/>
      <dgm:t>
        <a:bodyPr/>
        <a:lstStyle/>
        <a:p>
          <a:endParaRPr lang="en-US"/>
        </a:p>
      </dgm:t>
    </dgm:pt>
    <dgm:pt modelId="{ECBB4ABD-25A3-4BF5-B011-F7B4E56B4C35}">
      <dgm:prSet phldrT="[Text]"/>
      <dgm:spPr/>
      <dgm:t>
        <a:bodyPr/>
        <a:lstStyle/>
        <a:p>
          <a:r>
            <a:rPr lang="en-US" dirty="0"/>
            <a:t>Federal</a:t>
          </a:r>
        </a:p>
      </dgm:t>
    </dgm:pt>
    <dgm:pt modelId="{DF7F9CAA-5C2B-446F-BD65-604E7EF4D084}" type="parTrans" cxnId="{EEB673BA-2D63-4CE8-AD98-69D0F8B32247}">
      <dgm:prSet/>
      <dgm:spPr/>
      <dgm:t>
        <a:bodyPr/>
        <a:lstStyle/>
        <a:p>
          <a:endParaRPr lang="en-US"/>
        </a:p>
      </dgm:t>
    </dgm:pt>
    <dgm:pt modelId="{E15CAD80-E463-4F50-AEDE-C7A6523C015B}" type="sibTrans" cxnId="{EEB673BA-2D63-4CE8-AD98-69D0F8B32247}">
      <dgm:prSet/>
      <dgm:spPr/>
      <dgm:t>
        <a:bodyPr/>
        <a:lstStyle/>
        <a:p>
          <a:endParaRPr lang="en-US"/>
        </a:p>
      </dgm:t>
    </dgm:pt>
    <dgm:pt modelId="{79BB3655-2662-425A-A644-B399CFA872F6}" type="pres">
      <dgm:prSet presAssocID="{E022DF10-957B-47FE-A2B2-CE8BC8FA0487}" presName="Name0" presStyleCnt="0">
        <dgm:presLayoutVars>
          <dgm:dir/>
          <dgm:animLvl val="lvl"/>
          <dgm:resizeHandles val="exact"/>
        </dgm:presLayoutVars>
      </dgm:prSet>
      <dgm:spPr/>
    </dgm:pt>
    <dgm:pt modelId="{6AFD6F48-B51C-4AA1-93B7-3721B4DFC5E1}" type="pres">
      <dgm:prSet presAssocID="{DDAF4589-B2FE-4F80-8805-F58B4BDB36B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B12C9DE-9DC5-4704-B1B3-DE7677B4CFA9}" type="pres">
      <dgm:prSet presAssocID="{2F0E2589-5C9C-4495-AD38-1272251F9780}" presName="parTxOnlySpace" presStyleCnt="0"/>
      <dgm:spPr/>
    </dgm:pt>
    <dgm:pt modelId="{5BA0C52E-1239-4EFD-B8D0-AA82A0939F6A}" type="pres">
      <dgm:prSet presAssocID="{2A99AC18-5494-4CF5-9C18-491B6D0E497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F916C71-8295-43DA-BB82-9AEA40EB76DD}" type="pres">
      <dgm:prSet presAssocID="{46C2BCA4-5FE3-486C-88E0-66446203983A}" presName="parTxOnlySpace" presStyleCnt="0"/>
      <dgm:spPr/>
    </dgm:pt>
    <dgm:pt modelId="{B0C6D201-C8FD-49CD-9E09-04A13B161BA4}" type="pres">
      <dgm:prSet presAssocID="{89DAB914-3D9B-4362-87EB-62EEBF30A6F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CA42B4B-0325-4861-BDAF-BF2A9ECA73F8}" type="pres">
      <dgm:prSet presAssocID="{4C81EDA3-CBA0-44EC-9FB5-DB14D69CE8CB}" presName="parTxOnlySpace" presStyleCnt="0"/>
      <dgm:spPr/>
    </dgm:pt>
    <dgm:pt modelId="{E0FC79CB-D376-479C-ACA0-0378D837C821}" type="pres">
      <dgm:prSet presAssocID="{ECBB4ABD-25A3-4BF5-B011-F7B4E56B4C3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FB04801-A6B5-46F0-B4DF-5D62077A75C7}" type="presOf" srcId="{DDAF4589-B2FE-4F80-8805-F58B4BDB36B7}" destId="{6AFD6F48-B51C-4AA1-93B7-3721B4DFC5E1}" srcOrd="0" destOrd="0" presId="urn:microsoft.com/office/officeart/2005/8/layout/chevron1"/>
    <dgm:cxn modelId="{0532CC16-ED92-4FAA-94EC-16DC16A59720}" type="presOf" srcId="{ECBB4ABD-25A3-4BF5-B011-F7B4E56B4C35}" destId="{E0FC79CB-D376-479C-ACA0-0378D837C821}" srcOrd="0" destOrd="0" presId="urn:microsoft.com/office/officeart/2005/8/layout/chevron1"/>
    <dgm:cxn modelId="{C58A9554-2C84-4F65-A12C-BB9A4F3DE405}" type="presOf" srcId="{89DAB914-3D9B-4362-87EB-62EEBF30A6F5}" destId="{B0C6D201-C8FD-49CD-9E09-04A13B161BA4}" srcOrd="0" destOrd="0" presId="urn:microsoft.com/office/officeart/2005/8/layout/chevron1"/>
    <dgm:cxn modelId="{0EEF8368-7EFC-4C42-AF52-D2071CBB9A3F}" type="presOf" srcId="{E022DF10-957B-47FE-A2B2-CE8BC8FA0487}" destId="{79BB3655-2662-425A-A644-B399CFA872F6}" srcOrd="0" destOrd="0" presId="urn:microsoft.com/office/officeart/2005/8/layout/chevron1"/>
    <dgm:cxn modelId="{B4B582A3-F9D4-4A96-9C87-AA7D5BC635C0}" srcId="{E022DF10-957B-47FE-A2B2-CE8BC8FA0487}" destId="{89DAB914-3D9B-4362-87EB-62EEBF30A6F5}" srcOrd="2" destOrd="0" parTransId="{189333B6-F9DB-4395-94D8-95A681775660}" sibTransId="{4C81EDA3-CBA0-44EC-9FB5-DB14D69CE8CB}"/>
    <dgm:cxn modelId="{EEB673BA-2D63-4CE8-AD98-69D0F8B32247}" srcId="{E022DF10-957B-47FE-A2B2-CE8BC8FA0487}" destId="{ECBB4ABD-25A3-4BF5-B011-F7B4E56B4C35}" srcOrd="3" destOrd="0" parTransId="{DF7F9CAA-5C2B-446F-BD65-604E7EF4D084}" sibTransId="{E15CAD80-E463-4F50-AEDE-C7A6523C015B}"/>
    <dgm:cxn modelId="{7B78A1CF-835B-4CF0-BFEA-3FA46871CC5D}" srcId="{E022DF10-957B-47FE-A2B2-CE8BC8FA0487}" destId="{2A99AC18-5494-4CF5-9C18-491B6D0E4973}" srcOrd="1" destOrd="0" parTransId="{AD254094-B32B-4A29-BE52-F154BAB9BF33}" sibTransId="{46C2BCA4-5FE3-486C-88E0-66446203983A}"/>
    <dgm:cxn modelId="{20A9EBD0-16C7-40A3-A2A4-5D79F513F6BB}" type="presOf" srcId="{2A99AC18-5494-4CF5-9C18-491B6D0E4973}" destId="{5BA0C52E-1239-4EFD-B8D0-AA82A0939F6A}" srcOrd="0" destOrd="0" presId="urn:microsoft.com/office/officeart/2005/8/layout/chevron1"/>
    <dgm:cxn modelId="{A22D82FA-4C60-4669-818B-E4985DBCE024}" srcId="{E022DF10-957B-47FE-A2B2-CE8BC8FA0487}" destId="{DDAF4589-B2FE-4F80-8805-F58B4BDB36B7}" srcOrd="0" destOrd="0" parTransId="{BE518306-3F4F-4DAE-B05A-33B812432ED6}" sibTransId="{2F0E2589-5C9C-4495-AD38-1272251F9780}"/>
    <dgm:cxn modelId="{55E0D5C3-3119-4AE7-B24B-C69BC443DF14}" type="presParOf" srcId="{79BB3655-2662-425A-A644-B399CFA872F6}" destId="{6AFD6F48-B51C-4AA1-93B7-3721B4DFC5E1}" srcOrd="0" destOrd="0" presId="urn:microsoft.com/office/officeart/2005/8/layout/chevron1"/>
    <dgm:cxn modelId="{DBF342A3-E130-4E69-BA9E-13345DF9BE74}" type="presParOf" srcId="{79BB3655-2662-425A-A644-B399CFA872F6}" destId="{7B12C9DE-9DC5-4704-B1B3-DE7677B4CFA9}" srcOrd="1" destOrd="0" presId="urn:microsoft.com/office/officeart/2005/8/layout/chevron1"/>
    <dgm:cxn modelId="{118846DA-AEF8-4CF8-8730-3D20113DFD33}" type="presParOf" srcId="{79BB3655-2662-425A-A644-B399CFA872F6}" destId="{5BA0C52E-1239-4EFD-B8D0-AA82A0939F6A}" srcOrd="2" destOrd="0" presId="urn:microsoft.com/office/officeart/2005/8/layout/chevron1"/>
    <dgm:cxn modelId="{3ABA482C-86AD-4627-B664-9C0E4BC9DD5A}" type="presParOf" srcId="{79BB3655-2662-425A-A644-B399CFA872F6}" destId="{8F916C71-8295-43DA-BB82-9AEA40EB76DD}" srcOrd="3" destOrd="0" presId="urn:microsoft.com/office/officeart/2005/8/layout/chevron1"/>
    <dgm:cxn modelId="{0CA32D6F-2ACA-4D49-BEB9-8C1FD4590085}" type="presParOf" srcId="{79BB3655-2662-425A-A644-B399CFA872F6}" destId="{B0C6D201-C8FD-49CD-9E09-04A13B161BA4}" srcOrd="4" destOrd="0" presId="urn:microsoft.com/office/officeart/2005/8/layout/chevron1"/>
    <dgm:cxn modelId="{6FCC05B3-3200-4DC6-8109-D9E20AFF3972}" type="presParOf" srcId="{79BB3655-2662-425A-A644-B399CFA872F6}" destId="{BCA42B4B-0325-4861-BDAF-BF2A9ECA73F8}" srcOrd="5" destOrd="0" presId="urn:microsoft.com/office/officeart/2005/8/layout/chevron1"/>
    <dgm:cxn modelId="{6EB6E840-6563-4066-8FB0-06BCEB98AE60}" type="presParOf" srcId="{79BB3655-2662-425A-A644-B399CFA872F6}" destId="{E0FC79CB-D376-479C-ACA0-0378D837C82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78975D-99CE-4C81-8452-BA7E785C2DA3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425053A-CA87-4AB8-A2C5-56522178EAC4}">
      <dgm:prSet phldrT="[Text]"/>
      <dgm:spPr/>
      <dgm:t>
        <a:bodyPr/>
        <a:lstStyle/>
        <a:p>
          <a:r>
            <a:rPr lang="en-US" dirty="0"/>
            <a:t>Cultural</a:t>
          </a:r>
        </a:p>
      </dgm:t>
    </dgm:pt>
    <dgm:pt modelId="{2CB2B5B5-B77F-452A-8947-69F31694D2CB}" type="parTrans" cxnId="{1D685C1B-3F96-493A-A6A4-74E8F4E84D03}">
      <dgm:prSet/>
      <dgm:spPr/>
      <dgm:t>
        <a:bodyPr/>
        <a:lstStyle/>
        <a:p>
          <a:endParaRPr lang="en-US"/>
        </a:p>
      </dgm:t>
    </dgm:pt>
    <dgm:pt modelId="{57A4B034-A7F2-4237-8792-6FB4632B0928}" type="sibTrans" cxnId="{1D685C1B-3F96-493A-A6A4-74E8F4E84D03}">
      <dgm:prSet/>
      <dgm:spPr/>
      <dgm:t>
        <a:bodyPr/>
        <a:lstStyle/>
        <a:p>
          <a:endParaRPr lang="en-US"/>
        </a:p>
      </dgm:t>
    </dgm:pt>
    <dgm:pt modelId="{986C24F6-0BAB-4A41-AB4D-BCA09080D3D5}" type="pres">
      <dgm:prSet presAssocID="{A278975D-99CE-4C81-8452-BA7E785C2DA3}" presName="Name0" presStyleCnt="0">
        <dgm:presLayoutVars>
          <dgm:dir/>
          <dgm:animLvl val="lvl"/>
          <dgm:resizeHandles val="exact"/>
        </dgm:presLayoutVars>
      </dgm:prSet>
      <dgm:spPr/>
    </dgm:pt>
    <dgm:pt modelId="{0F854A39-5C42-422E-BC81-6E2EA23BB8C1}" type="pres">
      <dgm:prSet presAssocID="{0425053A-CA87-4AB8-A2C5-56522178EAC4}" presName="parTxOnly" presStyleLbl="node1" presStyleIdx="0" presStyleCnt="1" custScaleY="12879">
        <dgm:presLayoutVars>
          <dgm:chMax val="0"/>
          <dgm:chPref val="0"/>
          <dgm:bulletEnabled val="1"/>
        </dgm:presLayoutVars>
      </dgm:prSet>
      <dgm:spPr/>
    </dgm:pt>
  </dgm:ptLst>
  <dgm:cxnLst>
    <dgm:cxn modelId="{1D685C1B-3F96-493A-A6A4-74E8F4E84D03}" srcId="{A278975D-99CE-4C81-8452-BA7E785C2DA3}" destId="{0425053A-CA87-4AB8-A2C5-56522178EAC4}" srcOrd="0" destOrd="0" parTransId="{2CB2B5B5-B77F-452A-8947-69F31694D2CB}" sibTransId="{57A4B034-A7F2-4237-8792-6FB4632B0928}"/>
    <dgm:cxn modelId="{B3A66178-1039-433F-8C23-7ACD05370308}" type="presOf" srcId="{A278975D-99CE-4C81-8452-BA7E785C2DA3}" destId="{986C24F6-0BAB-4A41-AB4D-BCA09080D3D5}" srcOrd="0" destOrd="0" presId="urn:microsoft.com/office/officeart/2005/8/layout/chevron1"/>
    <dgm:cxn modelId="{DC392A94-66CC-4A38-A37C-61CB6BCA9145}" type="presOf" srcId="{0425053A-CA87-4AB8-A2C5-56522178EAC4}" destId="{0F854A39-5C42-422E-BC81-6E2EA23BB8C1}" srcOrd="0" destOrd="0" presId="urn:microsoft.com/office/officeart/2005/8/layout/chevron1"/>
    <dgm:cxn modelId="{211A6897-FE31-49F3-A7C6-EC728D5D1991}" type="presParOf" srcId="{986C24F6-0BAB-4A41-AB4D-BCA09080D3D5}" destId="{0F854A39-5C42-422E-BC81-6E2EA23BB8C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D6F48-B51C-4AA1-93B7-3721B4DFC5E1}">
      <dsp:nvSpPr>
        <dsp:cNvPr id="0" name=""/>
        <dsp:cNvSpPr/>
      </dsp:nvSpPr>
      <dsp:spPr>
        <a:xfrm>
          <a:off x="3958" y="882247"/>
          <a:ext cx="2304454" cy="92178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Personal</a:t>
          </a:r>
        </a:p>
      </dsp:txBody>
      <dsp:txXfrm>
        <a:off x="464849" y="882247"/>
        <a:ext cx="1382673" cy="921781"/>
      </dsp:txXfrm>
    </dsp:sp>
    <dsp:sp modelId="{5BA0C52E-1239-4EFD-B8D0-AA82A0939F6A}">
      <dsp:nvSpPr>
        <dsp:cNvPr id="0" name=""/>
        <dsp:cNvSpPr/>
      </dsp:nvSpPr>
      <dsp:spPr>
        <a:xfrm>
          <a:off x="2077968" y="882247"/>
          <a:ext cx="2304454" cy="921781"/>
        </a:xfrm>
        <a:prstGeom prst="chevron">
          <a:avLst/>
        </a:prstGeom>
        <a:solidFill>
          <a:schemeClr val="accent4">
            <a:hueOff val="-4334387"/>
            <a:satOff val="20563"/>
            <a:lumOff val="-44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Local</a:t>
          </a:r>
        </a:p>
      </dsp:txBody>
      <dsp:txXfrm>
        <a:off x="2538859" y="882247"/>
        <a:ext cx="1382673" cy="921781"/>
      </dsp:txXfrm>
    </dsp:sp>
    <dsp:sp modelId="{B0C6D201-C8FD-49CD-9E09-04A13B161BA4}">
      <dsp:nvSpPr>
        <dsp:cNvPr id="0" name=""/>
        <dsp:cNvSpPr/>
      </dsp:nvSpPr>
      <dsp:spPr>
        <a:xfrm>
          <a:off x="4151977" y="882247"/>
          <a:ext cx="2304454" cy="921781"/>
        </a:xfrm>
        <a:prstGeom prst="chevron">
          <a:avLst/>
        </a:prstGeom>
        <a:solidFill>
          <a:schemeClr val="accent4">
            <a:hueOff val="-8668774"/>
            <a:satOff val="41126"/>
            <a:lumOff val="-8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State</a:t>
          </a:r>
        </a:p>
      </dsp:txBody>
      <dsp:txXfrm>
        <a:off x="4612868" y="882247"/>
        <a:ext cx="1382673" cy="921781"/>
      </dsp:txXfrm>
    </dsp:sp>
    <dsp:sp modelId="{E0FC79CB-D376-479C-ACA0-0378D837C821}">
      <dsp:nvSpPr>
        <dsp:cNvPr id="0" name=""/>
        <dsp:cNvSpPr/>
      </dsp:nvSpPr>
      <dsp:spPr>
        <a:xfrm>
          <a:off x="6225986" y="882247"/>
          <a:ext cx="2304454" cy="921781"/>
        </a:xfrm>
        <a:prstGeom prst="chevron">
          <a:avLst/>
        </a:prstGeom>
        <a:solidFill>
          <a:schemeClr val="accent4">
            <a:hueOff val="-13003161"/>
            <a:satOff val="61689"/>
            <a:lumOff val="-1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Federal</a:t>
          </a:r>
        </a:p>
      </dsp:txBody>
      <dsp:txXfrm>
        <a:off x="6686877" y="882247"/>
        <a:ext cx="1382673" cy="921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54A39-5C42-422E-BC81-6E2EA23BB8C1}">
      <dsp:nvSpPr>
        <dsp:cNvPr id="0" name=""/>
        <dsp:cNvSpPr/>
      </dsp:nvSpPr>
      <dsp:spPr>
        <a:xfrm>
          <a:off x="0" y="685795"/>
          <a:ext cx="8382000" cy="43180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Cultural</a:t>
          </a:r>
        </a:p>
      </dsp:txBody>
      <dsp:txXfrm>
        <a:off x="215904" y="685795"/>
        <a:ext cx="7950193" cy="431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4" tIns="46586" rIns="93174" bIns="4658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511638-B80C-4954-BBD4-03F6C6CBE546}" type="datetimeFigureOut">
              <a:rPr lang="en-US" altLang="en-US"/>
              <a:pPr>
                <a:defRPr/>
              </a:pPr>
              <a:t>7/9/19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3174" tIns="46586" rIns="93174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BB6A513-5446-4AF4-91D0-A2A4648C89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3560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4" tIns="46586" rIns="93174" bIns="4658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04F4921-293E-4ECE-8129-87FF3CF931FA}" type="datetimeFigureOut">
              <a:rPr lang="en-US" altLang="en-US"/>
              <a:pPr>
                <a:defRPr/>
              </a:pPr>
              <a:t>7/9/19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4838"/>
            <a:ext cx="5610225" cy="4183062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3174" tIns="46586" rIns="93174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344F710-F38F-4C3A-BFF9-7EC8BC7CC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4217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41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where people power starts to matter. Follow leadership from impacted people (CIYJA, CIPC, Domestic Workers Alliance).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572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CA can lead. Make</a:t>
            </a:r>
            <a:r>
              <a:rPr lang="en-US" baseline="0" dirty="0"/>
              <a:t> sure your reps hear from you before and after. Gratitude matters!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94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Cultural principles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undergird everything we do. Make culture shift the north star of all our work.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378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6361" y="4342534"/>
            <a:ext cx="5485279" cy="4113067"/>
          </a:xfrm>
          <a:prstGeom prst="rect">
            <a:avLst/>
          </a:prstGeom>
        </p:spPr>
        <p:txBody>
          <a:bodyPr lIns="82045" tIns="82045" rIns="82045" bIns="82045" anchor="t" anchorCtr="0">
            <a:noAutofit/>
          </a:bodyPr>
          <a:lstStyle/>
          <a:p>
            <a:endParaRPr lang="en-US" baseline="0" dirty="0"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93738"/>
            <a:ext cx="4567237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7020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way of life among a select group of people</a:t>
            </a:r>
          </a:p>
          <a:p>
            <a:r>
              <a:rPr lang="en-US" dirty="0"/>
              <a:t>What</a:t>
            </a:r>
            <a:r>
              <a:rPr lang="en-US" baseline="0" dirty="0"/>
              <a:t> is it? Where do we get it? Overlapping and unique, given and chosen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6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08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time you were aware of  your race.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07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Multicultural events to celebrate others, own culture, impose on others.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Who are we now?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Might have strong, exclusive expectations without realizing it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might be more diverse than we realize – bringing full selves to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267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5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“Diversity” =/= “Race”</a:t>
            </a:r>
          </a:p>
          <a:p>
            <a:r>
              <a:rPr lang="en-US" dirty="0"/>
              <a:t>What are some dimensions of diversity?</a:t>
            </a:r>
          </a:p>
          <a:p>
            <a:r>
              <a:rPr lang="en-US" dirty="0"/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ge, race, religion, language, ability, gender, sexual orientation, national origin, citizenship status, language, family status, class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It’s almost impossible to become “more diverse” w/o identifying what diversity matters &amp; why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This does not mean be all things to all people. It means be aware of the limitations of your work and know you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cannot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be all things to all people. Decide who you will be for and how and work towards expanding that.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Never a monolith. Each of these groups has variety within them.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People can see through trends and won’t trust it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It will be hard and you need ground to come back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91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(3)</a:t>
            </a:r>
          </a:p>
          <a:p>
            <a:r>
              <a:rPr lang="en-US" dirty="0"/>
              <a:t>https://www.youtube.com/watch?v=dw_mRaIHb-M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18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attentive</a:t>
            </a:r>
            <a:r>
              <a:rPr lang="en-US" baseline="0" dirty="0"/>
              <a:t> to how you show up. Learn, listen, grow.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566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</a:t>
            </a:r>
            <a:r>
              <a:rPr lang="en-US" baseline="0" dirty="0"/>
              <a:t> education, implementation, and enforcement</a:t>
            </a:r>
            <a:r>
              <a:rPr lang="en-US" dirty="0"/>
              <a:t> happen locally. Pay attention and build </a:t>
            </a:r>
            <a:r>
              <a:rPr lang="en-US" baseline="0" dirty="0"/>
              <a:t>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8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https://www.youtube.com/watch?v=8z7HkHVP6oU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44F710-F38F-4C3A-BFF9-7EC8BC7CC0B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63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YWCA_FACE_1_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YWCA_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883150"/>
            <a:ext cx="17065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WCA_MISSION_BADGE_HORIZ_RIGHT_RGB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222750" y="5637213"/>
            <a:ext cx="5159375" cy="1030287"/>
          </a:xfrm>
          <a:prstGeom prst="rect">
            <a:avLst/>
          </a:prstGeom>
          <a:noFill/>
          <a:ln>
            <a:noFill/>
          </a:ln>
          <a:effectLst>
            <a:outerShdw blurRad="193675" dist="38100" dir="2700000" sx="103999" sy="103999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392" y="2968360"/>
            <a:ext cx="3254649" cy="928619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973" y="384319"/>
            <a:ext cx="3929340" cy="235180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2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WCA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5637213"/>
            <a:ext cx="17065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WCA_MISSION_BADGE_HORIZ_RIGHT_RGB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222750" y="5637213"/>
            <a:ext cx="5159375" cy="1030287"/>
          </a:xfrm>
          <a:prstGeom prst="rect">
            <a:avLst/>
          </a:prstGeom>
          <a:noFill/>
          <a:ln>
            <a:noFill/>
          </a:ln>
          <a:effectLst>
            <a:outerShdw blurRad="193675" dist="38100" dir="2700000" sx="103999" sy="103999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392" y="2968360"/>
            <a:ext cx="3254649" cy="928619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973" y="384319"/>
            <a:ext cx="3929340" cy="235180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90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738CD0-AEAA-4206-B12D-A3F80C399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3046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E2D621-E977-43F5-8CA1-7C7FC5A2996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6724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71E60F-1615-420E-9344-2CBA818E770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717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A6DCE-C721-4EAC-BD90-0D9D939F6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59406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5062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826D67-F61B-4233-B8B2-4B9BE4BE41E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570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51886B-7CB8-494D-9198-EC37B2B2FEB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0941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C388EE-6317-48D4-A3E4-22D2A5AAC81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8889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738CD0-AEAA-4206-B12D-A3F80C399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6846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E2D621-E977-43F5-8CA1-7C7FC5A299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31715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71E60F-1615-420E-9344-2CBA818E77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51836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A6DCE-C721-4EAC-BD90-0D9D939F6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63081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5062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826D67-F61B-4233-B8B2-4B9BE4BE4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6449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51886B-7CB8-494D-9198-EC37B2B2F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48779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99175"/>
            <a:ext cx="9144000" cy="758825"/>
          </a:xfrm>
          <a:prstGeom prst="rect">
            <a:avLst/>
          </a:prstGeom>
          <a:solidFill>
            <a:srgbClr val="F84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D5AFF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264275"/>
            <a:ext cx="9604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YWCA_MISSION_BADGE_HORIZ_RIGHT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5886450"/>
            <a:ext cx="31448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92925" y="6505575"/>
            <a:ext cx="2133600" cy="271463"/>
          </a:xfrm>
        </p:spPr>
        <p:txBody>
          <a:bodyPr/>
          <a:lstStyle>
            <a:lvl1pPr>
              <a:defRPr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C388EE-6317-48D4-A3E4-22D2A5AAC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68104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YWCA_FACE_1_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YWCA_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883150"/>
            <a:ext cx="17065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WCA_MISSION_BADGE_HORIZ_RIGHT_RGB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222750" y="5637213"/>
            <a:ext cx="5159375" cy="1030287"/>
          </a:xfrm>
          <a:prstGeom prst="rect">
            <a:avLst/>
          </a:prstGeom>
          <a:noFill/>
          <a:ln>
            <a:noFill/>
          </a:ln>
          <a:effectLst>
            <a:outerShdw blurRad="193675" dist="38100" dir="2700000" sx="103999" sy="103999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392" y="2968360"/>
            <a:ext cx="3254649" cy="928619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973" y="384319"/>
            <a:ext cx="3929340" cy="235180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27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596DDC-D659-409C-A1B6-B33B115D7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4" r:id="rId5"/>
    <p:sldLayoutId id="2147483879" r:id="rId6"/>
    <p:sldLayoutId id="2147483880" r:id="rId7"/>
    <p:sldLayoutId id="2147483881" r:id="rId8"/>
  </p:sldLayoutIdLst>
  <p:transition spd="med">
    <p:fade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596DDC-D659-409C-A1B6-B33B115D7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33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</p:sldLayoutIdLst>
  <p:transition spd="med">
    <p:fade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1TznJcCaBI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ctrTitle"/>
          </p:nvPr>
        </p:nvSpPr>
        <p:spPr>
          <a:xfrm>
            <a:off x="602973" y="384318"/>
            <a:ext cx="7985856" cy="4046167"/>
          </a:xfrm>
        </p:spPr>
        <p:txBody>
          <a:bodyPr anchor="t"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“Organizations should invest in inclusion and addressing bias because it is crucial to hire and maintain a diverse workforce –       not only to have diversity within an organization but to leverage     that diversity to help others who are oppressed.” </a:t>
            </a:r>
            <a:b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b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b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000" b="0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Yonayda</a:t>
            </a:r>
            <a: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Rodas</a:t>
            </a:r>
            <a:b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YWCA Advocacy Committee</a:t>
            </a:r>
            <a:b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Senior at San Rafael High School</a:t>
            </a:r>
            <a:br>
              <a:rPr lang="en-US" altLang="en-US" sz="2000" b="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endParaRPr lang="en-US" altLang="en-US" sz="2000" b="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t="3810" r="29502" b="64762"/>
          <a:stretch/>
        </p:blipFill>
        <p:spPr>
          <a:xfrm>
            <a:off x="5099956" y="2612569"/>
            <a:ext cx="3249386" cy="28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545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916" y="372609"/>
            <a:ext cx="9579429" cy="53884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6282716" y="4590080"/>
            <a:ext cx="2304454" cy="921781"/>
            <a:chOff x="2077968" y="882247"/>
            <a:chExt cx="2304454" cy="921781"/>
          </a:xfrm>
        </p:grpSpPr>
        <p:sp>
          <p:nvSpPr>
            <p:cNvPr id="6" name="Chevron 5"/>
            <p:cNvSpPr/>
            <p:nvPr/>
          </p:nvSpPr>
          <p:spPr>
            <a:xfrm>
              <a:off x="2077968" y="882247"/>
              <a:ext cx="2304454" cy="92178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334387"/>
                <a:satOff val="20563"/>
                <a:lumOff val="-4444"/>
                <a:alphaOff val="0"/>
              </a:schemeClr>
            </a:fillRef>
            <a:effectRef idx="0">
              <a:schemeClr val="accent4">
                <a:hueOff val="-4334387"/>
                <a:satOff val="20563"/>
                <a:lumOff val="-444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vron 4"/>
            <p:cNvSpPr/>
            <p:nvPr/>
          </p:nvSpPr>
          <p:spPr>
            <a:xfrm>
              <a:off x="2538859" y="882247"/>
              <a:ext cx="1382673" cy="92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/>
                <a:t>Local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62398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00657" cy="60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9463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6668" t="30106" r="4522" b="15291"/>
          <a:stretch/>
        </p:blipFill>
        <p:spPr>
          <a:xfrm>
            <a:off x="239485" y="1428524"/>
            <a:ext cx="8798251" cy="3927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346334"/>
            <a:ext cx="8229600" cy="1143000"/>
          </a:xfrm>
        </p:spPr>
        <p:txBody>
          <a:bodyPr/>
          <a:lstStyle/>
          <a:p>
            <a:r>
              <a:rPr lang="en-US" dirty="0"/>
              <a:t>AB 668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6382346" y="4557424"/>
            <a:ext cx="2304454" cy="921781"/>
            <a:chOff x="4151977" y="882247"/>
            <a:chExt cx="2304454" cy="921781"/>
          </a:xfrm>
        </p:grpSpPr>
        <p:sp>
          <p:nvSpPr>
            <p:cNvPr id="6" name="Chevron 5"/>
            <p:cNvSpPr/>
            <p:nvPr/>
          </p:nvSpPr>
          <p:spPr>
            <a:xfrm>
              <a:off x="4151977" y="882247"/>
              <a:ext cx="2304454" cy="92178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8668774"/>
                <a:satOff val="41126"/>
                <a:lumOff val="-8889"/>
                <a:alphaOff val="0"/>
              </a:schemeClr>
            </a:fillRef>
            <a:effectRef idx="0">
              <a:schemeClr val="accent4">
                <a:hueOff val="-8668774"/>
                <a:satOff val="41126"/>
                <a:lumOff val="-888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vron 4"/>
            <p:cNvSpPr/>
            <p:nvPr/>
          </p:nvSpPr>
          <p:spPr>
            <a:xfrm>
              <a:off x="4612868" y="882247"/>
              <a:ext cx="1382673" cy="92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/>
                <a:t>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78983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&amp; Promise Act (HR 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6097659" y="4459451"/>
            <a:ext cx="2304454" cy="921781"/>
            <a:chOff x="6225986" y="882247"/>
            <a:chExt cx="2304454" cy="921781"/>
          </a:xfrm>
        </p:grpSpPr>
        <p:sp>
          <p:nvSpPr>
            <p:cNvPr id="6" name="Chevron 5"/>
            <p:cNvSpPr/>
            <p:nvPr/>
          </p:nvSpPr>
          <p:spPr>
            <a:xfrm>
              <a:off x="6225986" y="882247"/>
              <a:ext cx="2304454" cy="92178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3003161"/>
                <a:satOff val="61689"/>
                <a:lumOff val="-13333"/>
                <a:alphaOff val="0"/>
              </a:schemeClr>
            </a:fillRef>
            <a:effectRef idx="0">
              <a:schemeClr val="accent4">
                <a:hueOff val="-13003161"/>
                <a:satOff val="61689"/>
                <a:lumOff val="-1333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vron 4"/>
            <p:cNvSpPr/>
            <p:nvPr/>
          </p:nvSpPr>
          <p:spPr>
            <a:xfrm>
              <a:off x="6686877" y="882247"/>
              <a:ext cx="1382673" cy="92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/>
                <a:t>Federal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845" t="41308" r="4281" b="17437"/>
          <a:stretch/>
        </p:blipFill>
        <p:spPr>
          <a:xfrm>
            <a:off x="416430" y="1417638"/>
            <a:ext cx="8261752" cy="28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4204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FD80F2-E64D-4388-959B-CEA8E4C0F69E}" type="slidenum">
              <a:rPr lang="en-US" altLang="en-US" sz="1000" b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000" b="0">
              <a:solidFill>
                <a:schemeClr val="bg1"/>
              </a:solidFill>
            </a:endParaRPr>
          </a:p>
        </p:txBody>
      </p:sp>
      <p:sp>
        <p:nvSpPr>
          <p:cNvPr id="5" name="Shape 129"/>
          <p:cNvSpPr txBox="1">
            <a:spLocks/>
          </p:cNvSpPr>
          <p:nvPr/>
        </p:nvSpPr>
        <p:spPr bwMode="auto">
          <a:xfrm>
            <a:off x="534727" y="625166"/>
            <a:ext cx="8228273" cy="118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2383" rIns="0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“The way we do things around here.”</a:t>
            </a: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AutoShape 4" descr="Image result for icebe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Image result for iceber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75006"/>
            <a:ext cx="5638800" cy="37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91741" y="1132222"/>
            <a:ext cx="337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Arts	      Tradition	  Food</a:t>
            </a:r>
          </a:p>
          <a:p>
            <a:r>
              <a:rPr lang="en-US" b="1" dirty="0">
                <a:solidFill>
                  <a:schemeClr val="bg1"/>
                </a:solidFill>
              </a:rPr>
              <a:t>Dress     Holidays	  Games</a:t>
            </a:r>
          </a:p>
          <a:p>
            <a:r>
              <a:rPr lang="en-US" b="1" dirty="0">
                <a:solidFill>
                  <a:schemeClr val="bg1"/>
                </a:solidFill>
              </a:rPr>
              <a:t>Music    Language	  Festivals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7054" y="2023077"/>
            <a:ext cx="2220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Beliefs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Values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Expectations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Social roles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Norms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Priorities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Assumptions Worldviews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Behaviors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Thought patterns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4727" y="5119162"/>
            <a:ext cx="8382000" cy="431807"/>
            <a:chOff x="0" y="685795"/>
            <a:chExt cx="8382000" cy="431807"/>
          </a:xfrm>
        </p:grpSpPr>
        <p:sp>
          <p:nvSpPr>
            <p:cNvPr id="11" name="Chevron 10"/>
            <p:cNvSpPr/>
            <p:nvPr/>
          </p:nvSpPr>
          <p:spPr>
            <a:xfrm>
              <a:off x="0" y="685795"/>
              <a:ext cx="8382000" cy="43180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hevron 4"/>
            <p:cNvSpPr/>
            <p:nvPr/>
          </p:nvSpPr>
          <p:spPr>
            <a:xfrm>
              <a:off x="215904" y="685795"/>
              <a:ext cx="7950193" cy="4318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/>
                <a:t>Cultural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3482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-322514"/>
            <a:ext cx="84201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3104702"/>
            <a:ext cx="1167464" cy="6155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Judges difference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565" y="4058571"/>
            <a:ext cx="1167464" cy="6155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Misses difference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2114102"/>
            <a:ext cx="1751196" cy="6155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De-emphasizes difference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6204" y="1343172"/>
            <a:ext cx="1751196" cy="8771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Deeply comprehends difference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1086771"/>
            <a:ext cx="1217796" cy="6155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Bridges difference</a:t>
            </a:r>
          </a:p>
        </p:txBody>
      </p:sp>
    </p:spTree>
    <p:extLst>
      <p:ext uri="{BB962C8B-B14F-4D97-AF65-F5344CB8AC3E}">
        <p14:creationId xmlns:p14="http://schemas.microsoft.com/office/powerpoint/2010/main" val="4274907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49278"/>
            <a:ext cx="8229600" cy="1143000"/>
          </a:xfrm>
        </p:spPr>
        <p:txBody>
          <a:bodyPr/>
          <a:lstStyle/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Steps for Success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FD80F2-E64D-4388-959B-CEA8E4C0F69E}" type="slidenum">
              <a:rPr lang="en-US" altLang="en-US" sz="1000" b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 b="0">
              <a:solidFill>
                <a:schemeClr val="bg1"/>
              </a:solidFill>
            </a:endParaRPr>
          </a:p>
        </p:txBody>
      </p:sp>
      <p:sp>
        <p:nvSpPr>
          <p:cNvPr id="5" name="Shape 129"/>
          <p:cNvSpPr txBox="1">
            <a:spLocks/>
          </p:cNvSpPr>
          <p:nvPr/>
        </p:nvSpPr>
        <p:spPr bwMode="auto">
          <a:xfrm>
            <a:off x="1195625" y="1628851"/>
            <a:ext cx="7110176" cy="379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2383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0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Know who you are.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0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Ask what kind of diversity and why it matters for you.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0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Know – and expand – what you’re ready to change.</a:t>
            </a:r>
            <a:br>
              <a:rPr lang="en-US" sz="30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br>
              <a:rPr lang="en-US" sz="30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30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AutoShape 4" descr="Image result for icebe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15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4531"/>
            <a:ext cx="8229600" cy="411924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rgbClr val="F94217"/>
                </a:solidFill>
                <a:latin typeface="+mj-lt"/>
              </a:rPr>
              <a:t>Advocate</a:t>
            </a:r>
            <a:r>
              <a:rPr lang="en-US" sz="2800" b="0" dirty="0">
                <a:solidFill>
                  <a:srgbClr val="F94217"/>
                </a:solidFill>
                <a:latin typeface="+mj-lt"/>
              </a:rPr>
              <a:t>:</a:t>
            </a:r>
            <a:r>
              <a:rPr lang="en-US" sz="2800" b="0" dirty="0">
                <a:latin typeface="+mj-lt"/>
              </a:rPr>
              <a:t> tinyurl.com/ywcaAB668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rgbClr val="F94217"/>
                </a:solidFill>
                <a:latin typeface="+mj-lt"/>
              </a:rPr>
              <a:t>Follow: </a:t>
            </a:r>
            <a:r>
              <a:rPr lang="en-US" sz="2800" b="0" dirty="0">
                <a:solidFill>
                  <a:srgbClr val="000000"/>
                </a:solidFill>
                <a:latin typeface="Calibri"/>
              </a:rPr>
              <a:t>@</a:t>
            </a:r>
            <a:r>
              <a:rPr lang="en-US" sz="2800" b="0" dirty="0" err="1">
                <a:solidFill>
                  <a:srgbClr val="000000"/>
                </a:solidFill>
                <a:latin typeface="Calibri"/>
              </a:rPr>
              <a:t>YWCASFMarin</a:t>
            </a:r>
            <a:r>
              <a:rPr lang="en-US" sz="2800" b="0" dirty="0">
                <a:solidFill>
                  <a:srgbClr val="000000"/>
                </a:solidFill>
                <a:latin typeface="Calibri"/>
              </a:rPr>
              <a:t>, @</a:t>
            </a:r>
            <a:r>
              <a:rPr lang="en-US" sz="2800" b="0" dirty="0" err="1">
                <a:solidFill>
                  <a:srgbClr val="000000"/>
                </a:solidFill>
                <a:latin typeface="Calibri"/>
              </a:rPr>
              <a:t>ciyja</a:t>
            </a:r>
            <a:r>
              <a:rPr lang="en-US" sz="2800" b="0" dirty="0">
                <a:solidFill>
                  <a:srgbClr val="000000"/>
                </a:solidFill>
                <a:latin typeface="Calibri"/>
              </a:rPr>
              <a:t>, @</a:t>
            </a:r>
            <a:r>
              <a:rPr lang="en-US" sz="2800" b="0" dirty="0" err="1">
                <a:solidFill>
                  <a:srgbClr val="000000"/>
                </a:solidFill>
                <a:latin typeface="Calibri"/>
              </a:rPr>
              <a:t>iceoutofca</a:t>
            </a:r>
            <a:endParaRPr lang="en-US" sz="2800" dirty="0">
              <a:solidFill>
                <a:srgbClr val="F94217"/>
              </a:solidFill>
              <a:latin typeface="+mj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rgbClr val="F94217"/>
                </a:solidFill>
                <a:latin typeface="+mj-lt"/>
              </a:rPr>
              <a:t>Learn:</a:t>
            </a:r>
            <a:r>
              <a:rPr lang="en-US" sz="2800" b="0" dirty="0">
                <a:latin typeface="+mj-lt"/>
              </a:rPr>
              <a:t> www.ywcasf-marin.org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rgbClr val="F94217"/>
                </a:solidFill>
                <a:latin typeface="+mj-lt"/>
              </a:rPr>
              <a:t>Connect: </a:t>
            </a:r>
            <a:r>
              <a:rPr lang="en-US" sz="2800" b="0" dirty="0">
                <a:latin typeface="+mj-lt"/>
              </a:rPr>
              <a:t>Laura Eberly | laura@ywcasf-marin.org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>
                <a:solidFill>
                  <a:srgbClr val="F94217"/>
                </a:solidFill>
                <a:latin typeface="+mj-lt"/>
              </a:rPr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3166" b="16231"/>
          <a:stretch/>
        </p:blipFill>
        <p:spPr>
          <a:xfrm>
            <a:off x="0" y="-1154430"/>
            <a:ext cx="91440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9555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#1 Advocacy Skill: Listening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51311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Person A</a:t>
            </a: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speak for 2 minutes about something you learned today. </a:t>
            </a:r>
          </a:p>
          <a:p>
            <a:pPr marL="0" indent="0">
              <a:buNone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Person B</a:t>
            </a: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actively ignore her.</a:t>
            </a:r>
          </a:p>
          <a:p>
            <a:pPr marL="457200" indent="-457200">
              <a:buAutoNum type="arabicPeriod" startAt="2"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Switch roles.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Report back. How does this feel?</a:t>
            </a:r>
          </a:p>
          <a:p>
            <a:pPr marL="0" indent="0">
              <a:buNone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</a:t>
            </a:r>
          </a:p>
          <a:p>
            <a:pPr marL="0" indent="0">
              <a:buNone/>
            </a:pP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Person A</a:t>
            </a: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speaks for 2 minutes about the same subject. </a:t>
            </a:r>
          </a:p>
          <a:p>
            <a:pPr marL="0" indent="0">
              <a:buNone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Person B</a:t>
            </a: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listens deeply. </a:t>
            </a:r>
          </a:p>
          <a:p>
            <a:pPr marL="0" indent="0">
              <a:buNone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	Try to hold questions, advice, and reactions until later.</a:t>
            </a:r>
          </a:p>
          <a:p>
            <a:pPr marL="457200" indent="-457200">
              <a:buAutoNum type="arabicPeriod" startAt="5"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Switch roles.</a:t>
            </a:r>
          </a:p>
          <a:p>
            <a:pPr marL="457200" indent="-457200">
              <a:buAutoNum type="arabicPeriod" startAt="5"/>
            </a:pPr>
            <a:r>
              <a:rPr lang="en-US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Report back. How does this feel?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D0AB157-38BC-478F-A821-EBCB812E0BF7}" type="slidenum"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03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" y="1645920"/>
            <a:ext cx="419481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1. Know who you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84" y="-968187"/>
            <a:ext cx="7317441" cy="87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257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32108"/>
            <a:ext cx="8229600" cy="1143000"/>
          </a:xfrm>
        </p:spPr>
        <p:txBody>
          <a:bodyPr/>
          <a:lstStyle/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FD80F2-E64D-4388-959B-CEA8E4C0F69E}" type="slidenum">
              <a:rPr lang="en-US" altLang="en-US" sz="1000" b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 b="0">
              <a:solidFill>
                <a:schemeClr val="bg1"/>
              </a:solidFill>
            </a:endParaRPr>
          </a:p>
        </p:txBody>
      </p:sp>
      <p:sp>
        <p:nvSpPr>
          <p:cNvPr id="5" name="Shape 129"/>
          <p:cNvSpPr txBox="1">
            <a:spLocks/>
          </p:cNvSpPr>
          <p:nvPr/>
        </p:nvSpPr>
        <p:spPr bwMode="auto">
          <a:xfrm>
            <a:off x="608409" y="141729"/>
            <a:ext cx="8228273" cy="39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2383" rIns="0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“The way we do things around here.”</a:t>
            </a: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AutoShape 4" descr="Image result for icebe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Image result for iceber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02319"/>
            <a:ext cx="5638800" cy="37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702627" y="1959537"/>
            <a:ext cx="337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Arts	      Tradition	  Food</a:t>
            </a:r>
          </a:p>
          <a:p>
            <a:r>
              <a:rPr lang="en-US" b="1" dirty="0">
                <a:solidFill>
                  <a:schemeClr val="bg1"/>
                </a:solidFill>
              </a:rPr>
              <a:t>Dress     Holidays	  Games</a:t>
            </a:r>
          </a:p>
          <a:p>
            <a:r>
              <a:rPr lang="en-US" b="1" dirty="0">
                <a:solidFill>
                  <a:schemeClr val="bg1"/>
                </a:solidFill>
              </a:rPr>
              <a:t>Music    Language	  Festivals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7054" y="2850390"/>
            <a:ext cx="2220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Beliefs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Values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Expectations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Social roles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Norms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Priorities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Assumptions Worldviews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Behaviors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Thought patterns</a:t>
            </a:r>
          </a:p>
        </p:txBody>
      </p:sp>
    </p:spTree>
    <p:extLst>
      <p:ext uri="{BB962C8B-B14F-4D97-AF65-F5344CB8AC3E}">
        <p14:creationId xmlns:p14="http://schemas.microsoft.com/office/powerpoint/2010/main" val="863617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5172" y="-514350"/>
            <a:ext cx="6998446" cy="860808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802322"/>
            <a:ext cx="41948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/>
              <a:t>2. Ask what kind of diversity   and why?</a:t>
            </a:r>
          </a:p>
        </p:txBody>
      </p:sp>
    </p:spTree>
    <p:extLst>
      <p:ext uri="{BB962C8B-B14F-4D97-AF65-F5344CB8AC3E}">
        <p14:creationId xmlns:p14="http://schemas.microsoft.com/office/powerpoint/2010/main" val="365609774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FD80F2-E64D-4388-959B-CEA8E4C0F69E}" type="slidenum">
              <a:rPr lang="en-US" altLang="en-US" sz="1000" b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 b="0">
              <a:solidFill>
                <a:schemeClr val="bg1"/>
              </a:solidFill>
            </a:endParaRPr>
          </a:p>
        </p:txBody>
      </p:sp>
      <p:sp>
        <p:nvSpPr>
          <p:cNvPr id="5" name="Shape 129"/>
          <p:cNvSpPr txBox="1">
            <a:spLocks/>
          </p:cNvSpPr>
          <p:nvPr/>
        </p:nvSpPr>
        <p:spPr bwMode="auto">
          <a:xfrm>
            <a:off x="608409" y="1066765"/>
            <a:ext cx="8228273" cy="39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2383" rIns="0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 range of different things. Variety.</a:t>
            </a: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031476"/>
            <a:ext cx="5619750" cy="374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901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7" name="u1TznJcCaB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6920" y="1589314"/>
            <a:ext cx="7753049" cy="4361090"/>
          </a:xfrm>
          <a:prstGeom prst="rect">
            <a:avLst/>
          </a:prstGeom>
        </p:spPr>
      </p:pic>
      <p:sp>
        <p:nvSpPr>
          <p:cNvPr id="5" name="Shape 129"/>
          <p:cNvSpPr txBox="1">
            <a:spLocks/>
          </p:cNvSpPr>
          <p:nvPr/>
        </p:nvSpPr>
        <p:spPr bwMode="auto">
          <a:xfrm>
            <a:off x="545612" y="944109"/>
            <a:ext cx="8228273" cy="147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2383" rIns="0" bIns="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Bias or prejudice </a:t>
            </a:r>
            <a:r>
              <a:rPr lang="en-US" sz="2400" b="0" i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plus</a:t>
            </a:r>
            <a: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institutional or structural policies, practices, and power</a:t>
            </a: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br>
              <a:rPr lang="en-US" sz="24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-18661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Structural Oppression</a:t>
            </a:r>
          </a:p>
        </p:txBody>
      </p:sp>
    </p:spTree>
    <p:extLst>
      <p:ext uri="{BB962C8B-B14F-4D97-AF65-F5344CB8AC3E}">
        <p14:creationId xmlns:p14="http://schemas.microsoft.com/office/powerpoint/2010/main" val="2679265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9836"/>
            <a:ext cx="8229600" cy="1143000"/>
          </a:xfrm>
        </p:spPr>
        <p:txBody>
          <a:bodyPr/>
          <a:lstStyle/>
          <a:p>
            <a:r>
              <a:rPr lang="en-US" dirty="0"/>
              <a:t>Where do we start?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958031"/>
              </p:ext>
            </p:extLst>
          </p:nvPr>
        </p:nvGraphicFramePr>
        <p:xfrm>
          <a:off x="304800" y="1763484"/>
          <a:ext cx="8534400" cy="2686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90483612"/>
              </p:ext>
            </p:extLst>
          </p:nvPr>
        </p:nvGraphicFramePr>
        <p:xfrm>
          <a:off x="381000" y="3277506"/>
          <a:ext cx="8382000" cy="180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3113319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13" y="-161366"/>
            <a:ext cx="7026252" cy="909021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008062"/>
            <a:ext cx="41948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/>
              <a:t>3.  Know – and expand – what you’re ready to change.</a:t>
            </a:r>
          </a:p>
        </p:txBody>
      </p:sp>
    </p:spTree>
    <p:extLst>
      <p:ext uri="{BB962C8B-B14F-4D97-AF65-F5344CB8AC3E}">
        <p14:creationId xmlns:p14="http://schemas.microsoft.com/office/powerpoint/2010/main" val="292834227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38CD0-AEAA-4206-B12D-A3F80C39978C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38" y="0"/>
            <a:ext cx="6951323" cy="60851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80688" y="4742481"/>
            <a:ext cx="2304454" cy="921781"/>
            <a:chOff x="2964873" y="2656619"/>
            <a:chExt cx="2304454" cy="921781"/>
          </a:xfrm>
        </p:grpSpPr>
        <p:sp>
          <p:nvSpPr>
            <p:cNvPr id="7" name="Chevron 6"/>
            <p:cNvSpPr/>
            <p:nvPr/>
          </p:nvSpPr>
          <p:spPr>
            <a:xfrm>
              <a:off x="2964873" y="2656619"/>
              <a:ext cx="2304454" cy="92178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hevron 4"/>
            <p:cNvSpPr/>
            <p:nvPr/>
          </p:nvSpPr>
          <p:spPr>
            <a:xfrm>
              <a:off x="3493533" y="2656619"/>
              <a:ext cx="1382673" cy="921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/>
                <a:t>Personal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90029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F94217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F94217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40680</TotalTime>
  <Words>621</Words>
  <Application>Microsoft Macintosh PowerPoint</Application>
  <PresentationFormat>On-screen Show (4:3)</PresentationFormat>
  <Paragraphs>132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MS PGothic</vt:lpstr>
      <vt:lpstr>Arial</vt:lpstr>
      <vt:lpstr>Calibri</vt:lpstr>
      <vt:lpstr>Source Sans Pro</vt:lpstr>
      <vt:lpstr>Office Theme</vt:lpstr>
      <vt:lpstr>1_Office Theme</vt:lpstr>
      <vt:lpstr>“Organizations should invest in inclusion and addressing bias because it is crucial to hire and maintain a diverse workforce –       not only to have diversity within an organization but to leverage     that diversity to help others who are oppressed.”    Yonayda Rodas YWCA Advocacy Committee Senior at San Rafael High School </vt:lpstr>
      <vt:lpstr>PowerPoint Presentation</vt:lpstr>
      <vt:lpstr>Culture</vt:lpstr>
      <vt:lpstr>PowerPoint Presentation</vt:lpstr>
      <vt:lpstr>Diversity</vt:lpstr>
      <vt:lpstr>PowerPoint Presentation</vt:lpstr>
      <vt:lpstr>Where do we start?</vt:lpstr>
      <vt:lpstr>PowerPoint Presentation</vt:lpstr>
      <vt:lpstr>PowerPoint Presentation</vt:lpstr>
      <vt:lpstr>PowerPoint Presentation</vt:lpstr>
      <vt:lpstr>PowerPoint Presentation</vt:lpstr>
      <vt:lpstr>AB 668</vt:lpstr>
      <vt:lpstr>DREAM &amp; Promise Act (HR 6)</vt:lpstr>
      <vt:lpstr>PowerPoint Presentation</vt:lpstr>
      <vt:lpstr>PowerPoint Presentation</vt:lpstr>
      <vt:lpstr>Steps for Success</vt:lpstr>
      <vt:lpstr>PowerPoint Presentation</vt:lpstr>
      <vt:lpstr>#1 Advocacy Skill: Listening</vt:lpstr>
    </vt:vector>
  </TitlesOfParts>
  <Company>RCSM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Walter</dc:creator>
  <cp:lastModifiedBy>Microsoft Office User</cp:lastModifiedBy>
  <cp:revision>173</cp:revision>
  <cp:lastPrinted>2016-10-06T23:25:30Z</cp:lastPrinted>
  <dcterms:created xsi:type="dcterms:W3CDTF">2015-10-30T18:54:21Z</dcterms:created>
  <dcterms:modified xsi:type="dcterms:W3CDTF">2019-07-10T03:29:49Z</dcterms:modified>
</cp:coreProperties>
</file>